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61" r:id="rId4"/>
    <p:sldId id="257" r:id="rId5"/>
    <p:sldId id="258" r:id="rId6"/>
    <p:sldId id="266" r:id="rId7"/>
    <p:sldId id="259" r:id="rId8"/>
    <p:sldId id="263" r:id="rId9"/>
    <p:sldId id="264" r:id="rId10"/>
    <p:sldId id="262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1241" autoAdjust="0"/>
  </p:normalViewPr>
  <p:slideViewPr>
    <p:cSldViewPr snapToGrid="0">
      <p:cViewPr varScale="1">
        <p:scale>
          <a:sx n="53" d="100"/>
          <a:sy n="53" d="100"/>
        </p:scale>
        <p:origin x="1080" y="4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B25CD-8634-4714-B058-81D5324578F3}" type="datetimeFigureOut">
              <a:rPr lang="es-AR" smtClean="0"/>
              <a:t>26/10/2017</a:t>
            </a:fld>
            <a:endParaRPr lang="es-A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EDA4C-4703-4C64-80BA-757EBFBC7A74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4947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activity of learning and mastering are the heart of what we call “fun”</a:t>
            </a:r>
          </a:p>
          <a:p>
            <a:r>
              <a:rPr lang="en-US" dirty="0"/>
              <a:t>-----------</a:t>
            </a:r>
          </a:p>
          <a:p>
            <a:r>
              <a:rPr lang="en-US" dirty="0"/>
              <a:t>La </a:t>
            </a:r>
            <a:r>
              <a:rPr lang="en-US" dirty="0" err="1"/>
              <a:t>actividad</a:t>
            </a:r>
            <a:r>
              <a:rPr lang="en-US" dirty="0"/>
              <a:t> de </a:t>
            </a:r>
            <a:r>
              <a:rPr lang="en-US" dirty="0" err="1"/>
              <a:t>aprender</a:t>
            </a:r>
            <a:r>
              <a:rPr lang="en-US" dirty="0"/>
              <a:t> y </a:t>
            </a:r>
            <a:r>
              <a:rPr lang="en-US" dirty="0" err="1"/>
              <a:t>perfeccionar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Corazon de lo que </a:t>
            </a:r>
            <a:r>
              <a:rPr lang="en-US" dirty="0" err="1"/>
              <a:t>llamamos</a:t>
            </a:r>
            <a:r>
              <a:rPr lang="en-US" dirty="0"/>
              <a:t> </a:t>
            </a:r>
            <a:r>
              <a:rPr lang="en-US" dirty="0" err="1"/>
              <a:t>divertido</a:t>
            </a:r>
            <a:r>
              <a:rPr lang="en-US" dirty="0"/>
              <a:t>.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46327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(Spanish quote)</a:t>
            </a:r>
          </a:p>
          <a:p>
            <a:r>
              <a:rPr lang="en-US" dirty="0"/>
              <a:t>“Una </a:t>
            </a:r>
            <a:r>
              <a:rPr lang="en-US" dirty="0" err="1"/>
              <a:t>experiencia</a:t>
            </a:r>
            <a:r>
              <a:rPr lang="en-US" dirty="0"/>
              <a:t> </a:t>
            </a:r>
            <a:r>
              <a:rPr lang="en-US" dirty="0" err="1"/>
              <a:t>interactiva</a:t>
            </a:r>
            <a:r>
              <a:rPr lang="en-US" dirty="0"/>
              <a:t> que prove al </a:t>
            </a:r>
            <a:r>
              <a:rPr lang="en-US" dirty="0" err="1"/>
              <a:t>jugador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secuencia</a:t>
            </a:r>
            <a:r>
              <a:rPr lang="en-US" dirty="0"/>
              <a:t> de </a:t>
            </a:r>
            <a:r>
              <a:rPr lang="en-US" dirty="0" err="1"/>
              <a:t>patrones</a:t>
            </a:r>
            <a:r>
              <a:rPr lang="en-US" dirty="0"/>
              <a:t> </a:t>
            </a:r>
            <a:r>
              <a:rPr lang="en-US" dirty="0" err="1"/>
              <a:t>incrementalmente</a:t>
            </a:r>
            <a:r>
              <a:rPr lang="en-US" dirty="0"/>
              <a:t> mas </a:t>
            </a:r>
            <a:r>
              <a:rPr lang="en-US" dirty="0" err="1"/>
              <a:t>desafiantes</a:t>
            </a:r>
            <a:r>
              <a:rPr lang="en-US" dirty="0"/>
              <a:t> que </a:t>
            </a:r>
            <a:r>
              <a:rPr lang="en-US" dirty="0" err="1"/>
              <a:t>eventualmente</a:t>
            </a:r>
            <a:r>
              <a:rPr lang="en-US" dirty="0"/>
              <a:t> </a:t>
            </a:r>
            <a:r>
              <a:rPr lang="en-US" dirty="0" err="1"/>
              <a:t>perfecciona</a:t>
            </a:r>
            <a:r>
              <a:rPr lang="en-US" dirty="0"/>
              <a:t>.”</a:t>
            </a:r>
          </a:p>
          <a:p>
            <a:endParaRPr lang="en-US" dirty="0"/>
          </a:p>
          <a:p>
            <a:r>
              <a:rPr lang="en-US" dirty="0"/>
              <a:t>Ref:</a:t>
            </a:r>
          </a:p>
          <a:p>
            <a:r>
              <a:rPr lang="en-US" dirty="0"/>
              <a:t>[1] </a:t>
            </a:r>
            <a:r>
              <a:rPr lang="en-US" dirty="0" err="1"/>
              <a:t>Raph</a:t>
            </a:r>
            <a:r>
              <a:rPr lang="en-US" dirty="0"/>
              <a:t> </a:t>
            </a:r>
            <a:r>
              <a:rPr lang="en-US" dirty="0" err="1"/>
              <a:t>Koster</a:t>
            </a:r>
            <a:r>
              <a:rPr lang="en-US" dirty="0"/>
              <a:t>. </a:t>
            </a:r>
            <a:r>
              <a:rPr lang="en-US" i="1" dirty="0"/>
              <a:t>A theory of Fun for Games Design</a:t>
            </a:r>
            <a:r>
              <a:rPr lang="en-US" i="0" dirty="0"/>
              <a:t>. Phoenix, AZ: </a:t>
            </a:r>
            <a:r>
              <a:rPr lang="en-US" i="0" dirty="0" err="1"/>
              <a:t>Paraglyph</a:t>
            </a:r>
            <a:r>
              <a:rPr lang="en-US" i="0" dirty="0"/>
              <a:t>, 2004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97928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Mid-1990 -&gt; Rising of “Game Engine” term in reference to FPS like Doom by Id Software.</a:t>
            </a:r>
          </a:p>
          <a:p>
            <a:r>
              <a:rPr lang="en-US" dirty="0"/>
              <a:t>Architected with </a:t>
            </a:r>
            <a:r>
              <a:rPr lang="en-US" b="1" dirty="0"/>
              <a:t>well-defined </a:t>
            </a:r>
            <a:r>
              <a:rPr lang="en-US" b="0" dirty="0"/>
              <a:t>separation between its </a:t>
            </a:r>
            <a:r>
              <a:rPr lang="en-US" b="0" u="sng" dirty="0"/>
              <a:t>CORE Components</a:t>
            </a:r>
            <a:r>
              <a:rPr lang="en-US" b="0" dirty="0"/>
              <a:t> and the ART assets game worlds and rules of game.</a:t>
            </a:r>
          </a:p>
          <a:p>
            <a:r>
              <a:rPr lang="en-US" b="0" dirty="0"/>
              <a:t>----------------</a:t>
            </a:r>
          </a:p>
          <a:p>
            <a:r>
              <a:rPr lang="en-US" b="0" dirty="0" err="1"/>
              <a:t>Mediados</a:t>
            </a:r>
            <a:r>
              <a:rPr lang="en-US" b="0" dirty="0"/>
              <a:t> de </a:t>
            </a:r>
            <a:r>
              <a:rPr lang="en-US" b="0" dirty="0" err="1"/>
              <a:t>los</a:t>
            </a:r>
            <a:r>
              <a:rPr lang="en-US" b="0" dirty="0"/>
              <a:t> 90’ -&gt; El </a:t>
            </a:r>
            <a:r>
              <a:rPr lang="en-US" b="0" dirty="0" err="1"/>
              <a:t>término</a:t>
            </a:r>
            <a:r>
              <a:rPr lang="en-US" b="0" dirty="0"/>
              <a:t> Game Engine se </a:t>
            </a:r>
            <a:r>
              <a:rPr lang="en-US" b="0" dirty="0" err="1"/>
              <a:t>empieza</a:t>
            </a:r>
            <a:r>
              <a:rPr lang="en-US" b="0" dirty="0"/>
              <a:t> a </a:t>
            </a:r>
            <a:r>
              <a:rPr lang="en-US" b="0" dirty="0" err="1"/>
              <a:t>hacer</a:t>
            </a:r>
            <a:r>
              <a:rPr lang="en-US" b="0" dirty="0"/>
              <a:t> popular </a:t>
            </a:r>
            <a:r>
              <a:rPr lang="en-US" b="0" dirty="0" err="1"/>
              <a:t>en</a:t>
            </a:r>
            <a:r>
              <a:rPr lang="en-US" b="0" dirty="0"/>
              <a:t> </a:t>
            </a:r>
            <a:r>
              <a:rPr lang="en-US" b="0" dirty="0" err="1"/>
              <a:t>los</a:t>
            </a:r>
            <a:r>
              <a:rPr lang="en-US" b="0" dirty="0"/>
              <a:t> </a:t>
            </a:r>
            <a:r>
              <a:rPr lang="en-US" b="0" dirty="0" err="1"/>
              <a:t>juegos</a:t>
            </a:r>
            <a:r>
              <a:rPr lang="en-US" b="0" dirty="0"/>
              <a:t> de </a:t>
            </a:r>
            <a:r>
              <a:rPr lang="en-US" b="0" dirty="0" err="1"/>
              <a:t>tipo</a:t>
            </a:r>
            <a:r>
              <a:rPr lang="en-US" b="0" dirty="0"/>
              <a:t> FPS </a:t>
            </a:r>
            <a:r>
              <a:rPr lang="en-US" b="0" dirty="0" err="1"/>
              <a:t>como</a:t>
            </a:r>
            <a:r>
              <a:rPr lang="en-US" b="0" dirty="0"/>
              <a:t> el Doom de Id Software.</a:t>
            </a:r>
          </a:p>
          <a:p>
            <a:r>
              <a:rPr lang="en-US" b="0" dirty="0" err="1"/>
              <a:t>Fue</a:t>
            </a:r>
            <a:r>
              <a:rPr lang="en-US" b="0" dirty="0"/>
              <a:t> </a:t>
            </a:r>
            <a:r>
              <a:rPr lang="en-US" b="0" dirty="0" err="1"/>
              <a:t>uno</a:t>
            </a:r>
            <a:r>
              <a:rPr lang="en-US" b="0" dirty="0"/>
              <a:t> de </a:t>
            </a:r>
            <a:r>
              <a:rPr lang="en-US" b="0" dirty="0" err="1"/>
              <a:t>los</a:t>
            </a:r>
            <a:r>
              <a:rPr lang="en-US" b="0" dirty="0"/>
              <a:t> </a:t>
            </a:r>
            <a:r>
              <a:rPr lang="en-US" b="0" dirty="0" err="1"/>
              <a:t>primeros</a:t>
            </a:r>
            <a:r>
              <a:rPr lang="en-US" b="0" dirty="0"/>
              <a:t> Software con </a:t>
            </a:r>
            <a:r>
              <a:rPr lang="en-US" b="0" dirty="0" err="1"/>
              <a:t>una</a:t>
            </a:r>
            <a:r>
              <a:rPr lang="en-US" b="0" dirty="0"/>
              <a:t> </a:t>
            </a:r>
            <a:r>
              <a:rPr lang="en-US" b="0" dirty="0" err="1"/>
              <a:t>arquitectura</a:t>
            </a:r>
            <a:r>
              <a:rPr lang="en-US" b="0" dirty="0"/>
              <a:t> </a:t>
            </a:r>
            <a:r>
              <a:rPr lang="en-US" b="0" dirty="0" err="1"/>
              <a:t>bien</a:t>
            </a:r>
            <a:r>
              <a:rPr lang="en-US" b="0" dirty="0"/>
              <a:t> </a:t>
            </a:r>
            <a:r>
              <a:rPr lang="en-US" b="0" dirty="0" err="1"/>
              <a:t>definida</a:t>
            </a:r>
            <a:r>
              <a:rPr lang="en-US" b="0" dirty="0"/>
              <a:t> que </a:t>
            </a:r>
            <a:r>
              <a:rPr lang="en-US" b="0" dirty="0" err="1"/>
              <a:t>separaba</a:t>
            </a:r>
            <a:r>
              <a:rPr lang="en-US" b="0" dirty="0"/>
              <a:t> </a:t>
            </a:r>
            <a:r>
              <a:rPr lang="en-US" b="0" dirty="0" err="1"/>
              <a:t>sus</a:t>
            </a:r>
            <a:r>
              <a:rPr lang="en-US" b="0" dirty="0"/>
              <a:t> </a:t>
            </a:r>
            <a:r>
              <a:rPr lang="en-US" b="0" dirty="0" err="1"/>
              <a:t>componetes</a:t>
            </a:r>
            <a:r>
              <a:rPr lang="en-US" b="0" dirty="0"/>
              <a:t> </a:t>
            </a:r>
            <a:r>
              <a:rPr lang="en-US" b="0" dirty="0" err="1"/>
              <a:t>basicos</a:t>
            </a:r>
            <a:r>
              <a:rPr lang="en-US" b="0" dirty="0"/>
              <a:t> (CORE) de </a:t>
            </a:r>
            <a:r>
              <a:rPr lang="en-US" b="0" dirty="0" err="1"/>
              <a:t>sus</a:t>
            </a:r>
            <a:r>
              <a:rPr lang="en-US" b="0" dirty="0"/>
              <a:t> </a:t>
            </a:r>
            <a:r>
              <a:rPr lang="en-US" b="0" dirty="0" err="1"/>
              <a:t>reglas</a:t>
            </a:r>
            <a:r>
              <a:rPr lang="en-US" b="0" dirty="0"/>
              <a:t> de </a:t>
            </a:r>
            <a:r>
              <a:rPr lang="en-US" b="0" dirty="0" err="1"/>
              <a:t>juego</a:t>
            </a:r>
            <a:r>
              <a:rPr lang="en-US" b="0" dirty="0"/>
              <a:t>, components </a:t>
            </a:r>
            <a:r>
              <a:rPr lang="en-US" b="0" dirty="0" err="1"/>
              <a:t>artisticos</a:t>
            </a:r>
            <a:r>
              <a:rPr lang="en-US" b="0" dirty="0"/>
              <a:t> o </a:t>
            </a:r>
            <a:r>
              <a:rPr lang="en-US" b="0" dirty="0" err="1"/>
              <a:t>niveles</a:t>
            </a:r>
            <a:r>
              <a:rPr lang="en-US" b="0" dirty="0"/>
              <a:t> (</a:t>
            </a:r>
            <a:r>
              <a:rPr lang="en-US" b="0" dirty="0" err="1"/>
              <a:t>mundos</a:t>
            </a:r>
            <a:r>
              <a:rPr lang="en-US" b="0" dirty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83144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(Spanish </a:t>
            </a:r>
            <a:r>
              <a:rPr lang="en-US" dirty="0" err="1"/>
              <a:t>Qoute</a:t>
            </a:r>
            <a:r>
              <a:rPr lang="en-US" dirty="0"/>
              <a:t>)</a:t>
            </a:r>
          </a:p>
          <a:p>
            <a:r>
              <a:rPr lang="en-US" dirty="0"/>
              <a:t>Un Software que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extendido</a:t>
            </a:r>
            <a:r>
              <a:rPr lang="en-US" dirty="0"/>
              <a:t> y </a:t>
            </a:r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base para </a:t>
            </a:r>
            <a:r>
              <a:rPr lang="en-US" dirty="0" err="1"/>
              <a:t>muchos</a:t>
            </a:r>
            <a:r>
              <a:rPr lang="en-US" dirty="0"/>
              <a:t> </a:t>
            </a:r>
            <a:r>
              <a:rPr lang="en-US" dirty="0" err="1"/>
              <a:t>juegos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sin mayors </a:t>
            </a:r>
            <a:r>
              <a:rPr lang="en-US" dirty="0" err="1"/>
              <a:t>modificaciones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Ref:</a:t>
            </a:r>
          </a:p>
          <a:p>
            <a:r>
              <a:rPr lang="en-US" i="0" dirty="0"/>
              <a:t>[2] Jason Gregory. </a:t>
            </a:r>
            <a:r>
              <a:rPr lang="en-US" i="1" dirty="0"/>
              <a:t>Game Engine Architecture</a:t>
            </a:r>
            <a:r>
              <a:rPr lang="en-US" i="0" dirty="0"/>
              <a:t>. Natick, MA: A K Peters, Ltd. 2009</a:t>
            </a:r>
            <a:endParaRPr lang="es-AR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0322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4291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(Spanish Quote)</a:t>
            </a:r>
          </a:p>
          <a:p>
            <a:r>
              <a:rPr lang="en-US" dirty="0"/>
              <a:t>Un editor de </a:t>
            </a:r>
            <a:r>
              <a:rPr lang="en-US" dirty="0" err="1"/>
              <a:t>niveles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herramienta</a:t>
            </a:r>
            <a:r>
              <a:rPr lang="en-US" dirty="0"/>
              <a:t> 3D para </a:t>
            </a:r>
            <a:r>
              <a:rPr lang="en-US" dirty="0" err="1"/>
              <a:t>diseñar</a:t>
            </a:r>
            <a:r>
              <a:rPr lang="en-US" dirty="0"/>
              <a:t> y </a:t>
            </a:r>
            <a:r>
              <a:rPr lang="en-US" dirty="0" err="1"/>
              <a:t>ajustar</a:t>
            </a:r>
            <a:r>
              <a:rPr lang="en-US" dirty="0"/>
              <a:t> un </a:t>
            </a:r>
            <a:r>
              <a:rPr lang="en-US" dirty="0" err="1"/>
              <a:t>nivel</a:t>
            </a:r>
            <a:r>
              <a:rPr lang="en-US" dirty="0"/>
              <a:t> (o </a:t>
            </a:r>
            <a:r>
              <a:rPr lang="en-US" dirty="0" err="1"/>
              <a:t>mapa</a:t>
            </a:r>
            <a:r>
              <a:rPr lang="en-US" dirty="0"/>
              <a:t>) de un </a:t>
            </a:r>
            <a:r>
              <a:rPr lang="en-US" dirty="0" err="1"/>
              <a:t>juego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Ref:</a:t>
            </a:r>
          </a:p>
          <a:p>
            <a:r>
              <a:rPr lang="es-AR" dirty="0"/>
              <a:t>[3] http://www.kolleg.loel.hs-anhalt.de/studiengaenge/mla/mla_fl/conf/pdf/conf2002/42herwig.pdf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EDA4C-4703-4C64-80BA-757EBFBC7A74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7203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yengine.com/tutorials" TargetMode="External"/><Relationship Id="rId2" Type="http://schemas.openxmlformats.org/officeDocument/2006/relationships/hyperlink" Target="https://www.cryengin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ocs.cryengine.com/display/SDKDOC1/Home" TargetMode="External"/><Relationship Id="rId4" Type="http://schemas.openxmlformats.org/officeDocument/2006/relationships/hyperlink" Target="https://www.cryengine.com/marketplac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Game Engines Workshop</a:t>
            </a:r>
            <a:endParaRPr lang="es-A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develop using game engines by </a:t>
            </a:r>
            <a:r>
              <a:rPr lang="en-US" b="1" dirty="0" err="1"/>
              <a:t>DNAngeluS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2737055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684062"/>
            <a:ext cx="8596668" cy="1320800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dirty="0"/>
              <a:t>Build Project</a:t>
            </a:r>
            <a:endParaRPr lang="es-AR" sz="7200" dirty="0"/>
          </a:p>
        </p:txBody>
      </p:sp>
    </p:spTree>
    <p:extLst>
      <p:ext uri="{BB962C8B-B14F-4D97-AF65-F5344CB8AC3E}">
        <p14:creationId xmlns:p14="http://schemas.microsoft.com/office/powerpoint/2010/main" val="374906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&amp; Install</a:t>
            </a:r>
            <a:endParaRPr lang="es-A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>
                <a:hlinkClick r:id="rId2"/>
              </a:rPr>
              <a:t>https://www.cryengine.com</a:t>
            </a:r>
            <a:endParaRPr lang="es-AR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https://www.cryengine.com/tutorials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https://www.cryengine.com/marketplace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http://docs.cryengine.com/display/SDKDOC1/Home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77179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grpSp>
        <p:nvGrpSpPr>
          <p:cNvPr id="18" name="Group 1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Picture 8" descr="A picture containing building, outdoor, table&#10;&#10;Description generated with high confidence"/>
          <p:cNvPicPr>
            <a:picLocks noChangeAspect="1"/>
          </p:cNvPicPr>
          <p:nvPr/>
        </p:nvPicPr>
        <p:blipFill rotWithShape="1">
          <a:blip r:embed="rId3"/>
          <a:srcRect l="29169" r="16054" b="1"/>
          <a:stretch/>
        </p:blipFill>
        <p:spPr>
          <a:xfrm>
            <a:off x="2957361" y="10"/>
            <a:ext cx="3151431" cy="3437494"/>
          </a:xfrm>
          <a:custGeom>
            <a:avLst/>
            <a:gdLst>
              <a:gd name="connsiteX0" fmla="*/ 514552 w 3151431"/>
              <a:gd name="connsiteY0" fmla="*/ 0 h 3437504"/>
              <a:gd name="connsiteX1" fmla="*/ 2008047 w 3151431"/>
              <a:gd name="connsiteY1" fmla="*/ 0 h 3437504"/>
              <a:gd name="connsiteX2" fmla="*/ 2008047 w 3151431"/>
              <a:gd name="connsiteY2" fmla="*/ 1 h 3437504"/>
              <a:gd name="connsiteX3" fmla="*/ 3151431 w 3151431"/>
              <a:gd name="connsiteY3" fmla="*/ 1 h 3437504"/>
              <a:gd name="connsiteX4" fmla="*/ 2637972 w 3151431"/>
              <a:gd name="connsiteY4" fmla="*/ 3437504 h 3437504"/>
              <a:gd name="connsiteX5" fmla="*/ 0 w 3151431"/>
              <a:gd name="connsiteY5" fmla="*/ 3437504 h 343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51431" h="3437504">
                <a:moveTo>
                  <a:pt x="514552" y="0"/>
                </a:moveTo>
                <a:lnTo>
                  <a:pt x="2008047" y="0"/>
                </a:lnTo>
                <a:lnTo>
                  <a:pt x="2008047" y="1"/>
                </a:lnTo>
                <a:lnTo>
                  <a:pt x="3151431" y="1"/>
                </a:lnTo>
                <a:lnTo>
                  <a:pt x="2637972" y="3437504"/>
                </a:lnTo>
                <a:lnTo>
                  <a:pt x="0" y="3437504"/>
                </a:lnTo>
                <a:close/>
              </a:path>
            </a:pathLst>
          </a:custGeom>
        </p:spPr>
      </p:pic>
      <p:pic>
        <p:nvPicPr>
          <p:cNvPr id="7" name="Picture 6" descr="A picture containing indoor, monitor, computer&#10;&#10;Description generated with high confidence"/>
          <p:cNvPicPr>
            <a:picLocks noChangeAspect="1"/>
          </p:cNvPicPr>
          <p:nvPr/>
        </p:nvPicPr>
        <p:blipFill rotWithShape="1">
          <a:blip r:embed="rId4"/>
          <a:srcRect l="19536" r="11661" b="-3"/>
          <a:stretch/>
        </p:blipFill>
        <p:spPr>
          <a:xfrm>
            <a:off x="319203" y="10"/>
            <a:ext cx="3153384" cy="3437494"/>
          </a:xfrm>
          <a:custGeom>
            <a:avLst/>
            <a:gdLst>
              <a:gd name="connsiteX0" fmla="*/ 511180 w 3153384"/>
              <a:gd name="connsiteY0" fmla="*/ 0 h 3437504"/>
              <a:gd name="connsiteX1" fmla="*/ 3153384 w 3153384"/>
              <a:gd name="connsiteY1" fmla="*/ 0 h 3437504"/>
              <a:gd name="connsiteX2" fmla="*/ 2638832 w 3153384"/>
              <a:gd name="connsiteY2" fmla="*/ 3437504 h 3437504"/>
              <a:gd name="connsiteX3" fmla="*/ 0 w 3153384"/>
              <a:gd name="connsiteY3" fmla="*/ 3437504 h 343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3384" h="3437504">
                <a:moveTo>
                  <a:pt x="511180" y="0"/>
                </a:moveTo>
                <a:lnTo>
                  <a:pt x="3153384" y="0"/>
                </a:lnTo>
                <a:lnTo>
                  <a:pt x="2638832" y="3437504"/>
                </a:lnTo>
                <a:lnTo>
                  <a:pt x="0" y="3437504"/>
                </a:lnTo>
                <a:close/>
              </a:path>
            </a:pathLst>
          </a:custGeom>
        </p:spPr>
      </p:pic>
      <p:pic>
        <p:nvPicPr>
          <p:cNvPr id="11" name="Picture 10" descr="A person standing on top of a grass covered field&#10;&#10;Description generated with high confidence"/>
          <p:cNvPicPr>
            <a:picLocks noChangeAspect="1"/>
          </p:cNvPicPr>
          <p:nvPr/>
        </p:nvPicPr>
        <p:blipFill rotWithShape="1">
          <a:blip r:embed="rId5"/>
          <a:srcRect l="7228" r="44152" b="-1"/>
          <a:stretch/>
        </p:blipFill>
        <p:spPr>
          <a:xfrm>
            <a:off x="1" y="3437504"/>
            <a:ext cx="2956476" cy="3420496"/>
          </a:xfrm>
          <a:custGeom>
            <a:avLst/>
            <a:gdLst>
              <a:gd name="connsiteX0" fmla="*/ 319202 w 2956476"/>
              <a:gd name="connsiteY0" fmla="*/ 0 h 3420496"/>
              <a:gd name="connsiteX1" fmla="*/ 2956476 w 2956476"/>
              <a:gd name="connsiteY1" fmla="*/ 0 h 3420496"/>
              <a:gd name="connsiteX2" fmla="*/ 2444471 w 2956476"/>
              <a:gd name="connsiteY2" fmla="*/ 3420496 h 3420496"/>
              <a:gd name="connsiteX3" fmla="*/ 0 w 2956476"/>
              <a:gd name="connsiteY3" fmla="*/ 3420496 h 3420496"/>
              <a:gd name="connsiteX4" fmla="*/ 0 w 2956476"/>
              <a:gd name="connsiteY4" fmla="*/ 2146516 h 342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6476" h="3420496">
                <a:moveTo>
                  <a:pt x="319202" y="0"/>
                </a:moveTo>
                <a:lnTo>
                  <a:pt x="2956476" y="0"/>
                </a:lnTo>
                <a:lnTo>
                  <a:pt x="2444471" y="3420496"/>
                </a:lnTo>
                <a:lnTo>
                  <a:pt x="0" y="3420496"/>
                </a:lnTo>
                <a:lnTo>
                  <a:pt x="0" y="2146516"/>
                </a:lnTo>
                <a:close/>
              </a:path>
            </a:pathLst>
          </a:custGeom>
        </p:spPr>
      </p:pic>
      <p:pic>
        <p:nvPicPr>
          <p:cNvPr id="5" name="Content Placeholder 4" descr="A picture containing outdoor, ground, snow, transport&#10;&#10;Description generated with high confidence"/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22009" r="26163" b="-1"/>
          <a:stretch/>
        </p:blipFill>
        <p:spPr>
          <a:xfrm>
            <a:off x="2443799" y="3437504"/>
            <a:ext cx="3151535" cy="3420496"/>
          </a:xfrm>
          <a:custGeom>
            <a:avLst/>
            <a:gdLst>
              <a:gd name="connsiteX0" fmla="*/ 512005 w 3151535"/>
              <a:gd name="connsiteY0" fmla="*/ 0 h 3420496"/>
              <a:gd name="connsiteX1" fmla="*/ 3151535 w 3151535"/>
              <a:gd name="connsiteY1" fmla="*/ 0 h 3420496"/>
              <a:gd name="connsiteX2" fmla="*/ 2640616 w 3151535"/>
              <a:gd name="connsiteY2" fmla="*/ 3420496 h 3420496"/>
              <a:gd name="connsiteX3" fmla="*/ 0 w 3151535"/>
              <a:gd name="connsiteY3" fmla="*/ 3420496 h 342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1535" h="3420496">
                <a:moveTo>
                  <a:pt x="512005" y="0"/>
                </a:moveTo>
                <a:lnTo>
                  <a:pt x="3151535" y="0"/>
                </a:lnTo>
                <a:lnTo>
                  <a:pt x="2640616" y="3420496"/>
                </a:lnTo>
                <a:lnTo>
                  <a:pt x="0" y="3420496"/>
                </a:lnTo>
                <a:close/>
              </a:path>
            </a:pathLst>
          </a:custGeom>
        </p:spPr>
      </p:pic>
      <p:cxnSp>
        <p:nvCxnSpPr>
          <p:cNvPr id="30" name="Straight Connector 2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9020" y="3429000"/>
            <a:ext cx="5283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444472" y="-2"/>
            <a:ext cx="1025065" cy="68580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8790" y="2232539"/>
            <a:ext cx="3165212" cy="23394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/>
              <a:t>What is a Game?</a:t>
            </a:r>
          </a:p>
        </p:txBody>
      </p:sp>
    </p:spTree>
    <p:extLst>
      <p:ext uri="{BB962C8B-B14F-4D97-AF65-F5344CB8AC3E}">
        <p14:creationId xmlns:p14="http://schemas.microsoft.com/office/powerpoint/2010/main" val="246485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025" y="3439020"/>
            <a:ext cx="3469788" cy="2602341"/>
          </a:xfrm>
          <a:prstGeom prst="rect">
            <a:avLst/>
          </a:prstGeom>
        </p:spPr>
      </p:pic>
      <p:pic>
        <p:nvPicPr>
          <p:cNvPr id="7" name="Picture 6" descr="A person standing on top of a grass covered field&#10;&#10;Description generated with high confide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2254" y="609600"/>
            <a:ext cx="4625328" cy="26017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What is a Game?</a:t>
            </a:r>
            <a:endParaRPr lang="es-AR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671361" y="2160589"/>
            <a:ext cx="2930517" cy="3880773"/>
          </a:xfrm>
        </p:spPr>
        <p:txBody>
          <a:bodyPr>
            <a:normAutofit/>
          </a:bodyPr>
          <a:lstStyle/>
          <a:p>
            <a:r>
              <a:rPr lang="en-US" dirty="0"/>
              <a:t>“Interactive experience that provides the player with an increasingly challenging sequence of patterns which he or she eventually masters”. </a:t>
            </a:r>
            <a:r>
              <a:rPr lang="en-US" sz="1400" i="1" dirty="0"/>
              <a:t>A theory of Fun for games</a:t>
            </a:r>
            <a:r>
              <a:rPr lang="en-US" sz="1400" dirty="0"/>
              <a:t>, </a:t>
            </a:r>
            <a:r>
              <a:rPr lang="en-US" sz="1400" b="1" dirty="0" err="1"/>
              <a:t>Raph</a:t>
            </a:r>
            <a:r>
              <a:rPr lang="en-US" sz="1400" b="1" dirty="0"/>
              <a:t> </a:t>
            </a:r>
            <a:r>
              <a:rPr lang="en-US" sz="1400" b="1" dirty="0" err="1"/>
              <a:t>Koster</a:t>
            </a:r>
            <a:r>
              <a:rPr lang="en-US" sz="1400" b="1" dirty="0"/>
              <a:t> [1]</a:t>
            </a:r>
          </a:p>
        </p:txBody>
      </p:sp>
    </p:spTree>
    <p:extLst>
      <p:ext uri="{BB962C8B-B14F-4D97-AF65-F5344CB8AC3E}">
        <p14:creationId xmlns:p14="http://schemas.microsoft.com/office/powerpoint/2010/main" val="140960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A picture containing thing, object, engine, indoor&#10;&#10;Description generated with very high confidence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209" r="22653" b="-1"/>
          <a:stretch/>
        </p:blipFill>
        <p:spPr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What is a Game Engine?</a:t>
            </a:r>
          </a:p>
        </p:txBody>
      </p:sp>
    </p:spTree>
    <p:extLst>
      <p:ext uri="{BB962C8B-B14F-4D97-AF65-F5344CB8AC3E}">
        <p14:creationId xmlns:p14="http://schemas.microsoft.com/office/powerpoint/2010/main" val="2767287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A picture containing electronics, monitor, display, sky&#10;&#10;Description generated with high confidence"/>
          <p:cNvPicPr>
            <a:picLocks noChangeAspect="1"/>
          </p:cNvPicPr>
          <p:nvPr/>
        </p:nvPicPr>
        <p:blipFill rotWithShape="1">
          <a:blip r:embed="rId3"/>
          <a:srcRect r="-7" b="5839"/>
          <a:stretch/>
        </p:blipFill>
        <p:spPr>
          <a:xfrm>
            <a:off x="3479643" y="2159331"/>
            <a:ext cx="2616049" cy="1825623"/>
          </a:xfrm>
          <a:prstGeom prst="rect">
            <a:avLst/>
          </a:prstGeom>
        </p:spPr>
      </p:pic>
      <p:pic>
        <p:nvPicPr>
          <p:cNvPr id="7" name="Picture 6" descr="A screenshot of a computer screen&#10;&#10;Description generated with very high confidence"/>
          <p:cNvPicPr>
            <a:picLocks noChangeAspect="1"/>
          </p:cNvPicPr>
          <p:nvPr/>
        </p:nvPicPr>
        <p:blipFill rotWithShape="1">
          <a:blip r:embed="rId4"/>
          <a:srcRect l="28463" r="31575" b="-2"/>
          <a:stretch/>
        </p:blipFill>
        <p:spPr>
          <a:xfrm>
            <a:off x="676053" y="2158073"/>
            <a:ext cx="2574990" cy="3882362"/>
          </a:xfrm>
          <a:prstGeom prst="rect">
            <a:avLst/>
          </a:prstGeom>
        </p:spPr>
      </p:pic>
      <p:pic>
        <p:nvPicPr>
          <p:cNvPr id="9" name="Picture 8" descr="A picture containing electronics, computer&#10;&#10;Description generated with very high confidence"/>
          <p:cNvPicPr>
            <a:picLocks noChangeAspect="1"/>
          </p:cNvPicPr>
          <p:nvPr/>
        </p:nvPicPr>
        <p:blipFill rotWithShape="1">
          <a:blip r:embed="rId5"/>
          <a:srcRect l="2817" r="11208" b="3"/>
          <a:stretch/>
        </p:blipFill>
        <p:spPr>
          <a:xfrm>
            <a:off x="3478362" y="4215275"/>
            <a:ext cx="2616049" cy="1825623"/>
          </a:xfrm>
          <a:prstGeom prst="rect">
            <a:avLst/>
          </a:prstGeom>
        </p:spPr>
      </p:pic>
      <p:sp>
        <p:nvSpPr>
          <p:cNvPr id="27" name="Isosceles Tri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Game engines</a:t>
            </a:r>
            <a:endParaRPr lang="es-AR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325880" y="2160589"/>
            <a:ext cx="2948121" cy="3880773"/>
          </a:xfrm>
        </p:spPr>
        <p:txBody>
          <a:bodyPr>
            <a:normAutofit/>
          </a:bodyPr>
          <a:lstStyle/>
          <a:p>
            <a:r>
              <a:rPr lang="en-US" dirty="0"/>
              <a:t>“Software that is extensible and can be used as the foundation for many different games without major modification”. </a:t>
            </a:r>
            <a:r>
              <a:rPr lang="en-US" sz="1400" i="1" dirty="0"/>
              <a:t>Game Engine Architecture</a:t>
            </a:r>
            <a:r>
              <a:rPr lang="en-US" sz="1400" dirty="0"/>
              <a:t>, </a:t>
            </a:r>
            <a:r>
              <a:rPr lang="en-US" sz="1400" b="1" dirty="0"/>
              <a:t>Jason Gregory [2]</a:t>
            </a:r>
          </a:p>
        </p:txBody>
      </p:sp>
    </p:spTree>
    <p:extLst>
      <p:ext uri="{BB962C8B-B14F-4D97-AF65-F5344CB8AC3E}">
        <p14:creationId xmlns:p14="http://schemas.microsoft.com/office/powerpoint/2010/main" val="34800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0B799415-C8A1-4AF4-937A-39B3E588AEE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EB8367E-3136-45F1-990E-488C5509883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86210AB-2561-4597-BB00-F0A66DE53A5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359C5E5B-705A-43A1-82C0-78ACAB104B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65BB93FF-8832-4C5A-B252-45B2AC90A2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FA91EBA-81C6-454D-A335-4C46756B7C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C56E4D95-BC51-4CA7-BF3E-37A208BBF1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49071018-7773-4384-A4FE-A8909FF2ED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5742FF41-2414-456B-94FF-64FE4EC6F71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C76E901C-D221-4E6B-BECD-B6BE80E2DA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95A4D139-5BEB-405E-8DBB-17A19A102C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A picture containing thing, object, engine, indoor&#10;&#10;Description generated with very high confidence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5244284" y="975969"/>
            <a:ext cx="4029717" cy="3234240"/>
          </a:xfrm>
          <a:prstGeom prst="rect">
            <a:avLst/>
          </a:prstGeom>
        </p:spPr>
      </p:pic>
      <p:pic>
        <p:nvPicPr>
          <p:cNvPr id="23" name="Picture 2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C3CE17B3-287E-4B7F-98C7-DF9D2EF32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965" y="1459731"/>
            <a:ext cx="4029717" cy="2266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Game Engine or Level Editor</a:t>
            </a:r>
          </a:p>
        </p:txBody>
      </p:sp>
    </p:spTree>
    <p:extLst>
      <p:ext uri="{BB962C8B-B14F-4D97-AF65-F5344CB8AC3E}">
        <p14:creationId xmlns:p14="http://schemas.microsoft.com/office/powerpoint/2010/main" val="1444762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electronics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951258"/>
            <a:ext cx="5421162" cy="3049403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3" y="884443"/>
            <a:ext cx="2596281" cy="1525314"/>
          </a:xfrm>
          <a:prstGeom prst="rect">
            <a:avLst/>
          </a:prstGeom>
        </p:spPr>
      </p:pic>
      <p:pic>
        <p:nvPicPr>
          <p:cNvPr id="7" name="Picture 6" descr="A picture containing screenshot&#10;&#10;Description generated with very high confide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2213" y="738401"/>
            <a:ext cx="2596281" cy="18173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3484" y="609600"/>
            <a:ext cx="2930518" cy="1320800"/>
          </a:xfrm>
        </p:spPr>
        <p:txBody>
          <a:bodyPr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300"/>
              <a:t>Game Engine vs Level Editor</a:t>
            </a:r>
            <a:endParaRPr lang="es-AR" sz="330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343484" y="2160589"/>
            <a:ext cx="2930517" cy="3880773"/>
          </a:xfrm>
        </p:spPr>
        <p:txBody>
          <a:bodyPr>
            <a:normAutofit/>
          </a:bodyPr>
          <a:lstStyle/>
          <a:p>
            <a:r>
              <a:rPr lang="en-US" dirty="0"/>
              <a:t>Software used to design levels, maps, campaigns, etc.</a:t>
            </a:r>
          </a:p>
          <a:p>
            <a:r>
              <a:rPr lang="en-US" dirty="0"/>
              <a:t>“A  ‘level editor’ is a 3D tool for game level design and tuning”, </a:t>
            </a:r>
            <a:r>
              <a:rPr lang="en-US" sz="1400" i="1" dirty="0"/>
              <a:t>Game Engines: Tools for Landscape Visualization and Planning?, </a:t>
            </a:r>
            <a:r>
              <a:rPr lang="es-AR" sz="1400" b="1" dirty="0" err="1"/>
              <a:t>Adrian</a:t>
            </a:r>
            <a:r>
              <a:rPr lang="es-AR" sz="1400" b="1" dirty="0"/>
              <a:t> HERWIG and Philip PAAR [3]</a:t>
            </a: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2375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grpSp>
        <p:nvGrpSpPr>
          <p:cNvPr id="46" name="Group 3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4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763" y="1072630"/>
            <a:ext cx="2608783" cy="26087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587" y="838563"/>
            <a:ext cx="3735170" cy="3735170"/>
          </a:xfrm>
          <a:prstGeom prst="rect">
            <a:avLst/>
          </a:prstGeom>
        </p:spPr>
      </p:pic>
      <p:pic>
        <p:nvPicPr>
          <p:cNvPr id="7" name="Picture 6" descr="A sign in the dark&#10;&#10;Description generated with high confide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254" y="2093362"/>
            <a:ext cx="3380891" cy="12255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Game Engies</a:t>
            </a:r>
          </a:p>
        </p:txBody>
      </p:sp>
    </p:spTree>
    <p:extLst>
      <p:ext uri="{BB962C8B-B14F-4D97-AF65-F5344CB8AC3E}">
        <p14:creationId xmlns:p14="http://schemas.microsoft.com/office/powerpoint/2010/main" val="463466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A picture containing screenshot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089" y="377584"/>
            <a:ext cx="7271632" cy="42720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CryEngine V 5.3</a:t>
            </a:r>
          </a:p>
        </p:txBody>
      </p:sp>
    </p:spTree>
    <p:extLst>
      <p:ext uri="{BB962C8B-B14F-4D97-AF65-F5344CB8AC3E}">
        <p14:creationId xmlns:p14="http://schemas.microsoft.com/office/powerpoint/2010/main" val="6838877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651</TotalTime>
  <Words>484</Words>
  <Application>Microsoft Office PowerPoint</Application>
  <PresentationFormat>Widescreen</PresentationFormat>
  <Paragraphs>52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Game Engines Workshop</vt:lpstr>
      <vt:lpstr>What is a Game?</vt:lpstr>
      <vt:lpstr>What is a Game?</vt:lpstr>
      <vt:lpstr>What is a Game Engine?</vt:lpstr>
      <vt:lpstr>Game engines</vt:lpstr>
      <vt:lpstr>Game Engine or Level Editor</vt:lpstr>
      <vt:lpstr>Game Engine vs Level Editor</vt:lpstr>
      <vt:lpstr>Game Engies</vt:lpstr>
      <vt:lpstr>CryEngine V 5.3</vt:lpstr>
      <vt:lpstr>Build Project</vt:lpstr>
      <vt:lpstr>Download &amp; Install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Engines Workshop</dc:title>
  <dc:creator>Lucio .</dc:creator>
  <cp:lastModifiedBy>Lucio .</cp:lastModifiedBy>
  <cp:revision>17</cp:revision>
  <dcterms:created xsi:type="dcterms:W3CDTF">2017-06-04T21:05:04Z</dcterms:created>
  <dcterms:modified xsi:type="dcterms:W3CDTF">2017-10-26T21:06:48Z</dcterms:modified>
</cp:coreProperties>
</file>

<file path=docProps/thumbnail.jpeg>
</file>